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6370" autoAdjust="0"/>
  </p:normalViewPr>
  <p:slideViewPr>
    <p:cSldViewPr snapToGrid="0">
      <p:cViewPr varScale="1">
        <p:scale>
          <a:sx n="111" d="100"/>
          <a:sy n="111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D73916-4174-457C-BD9A-B1F5C2160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DFC44DB-CB8A-4C25-A6D3-A71D34571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D95EAF-ACC0-4466-BFD7-78C5C0C4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80EBBC-BC9C-42B8-960A-D72B5816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9245AF-DDE3-4E83-8B4C-3CD90B28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549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91AD28-C2E8-4AC6-BB71-B642CF5A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E77561-65CD-4515-A028-435242A5C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647430-B2CA-42C4-9A54-FC7DE1E2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E0BEB2-1F93-4330-A14F-0D0AE3FE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A9D40A-3FE3-4308-A9D5-80B47934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915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C09EA15-2633-418A-846A-9E41E8ACD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7C736AC-97AF-43C9-93D3-2443EE3EF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3CDA78-7269-480A-819B-3F07B0C9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3EBA79-9315-48D6-BF9B-2904EF44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594CAE-1031-40DF-B11E-714583BC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057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996181-A4E0-45E7-BEEA-319B8DCB5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C03FA3-C1B9-4BBF-9AF4-239F46F47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02A1AE-1F47-4D26-847C-CD4478E6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9747E6-5DD3-4B3F-8ADB-804B1D7E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AB81C6-3305-4E4D-94ED-940C5C331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213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7956B1-E7CD-4C33-849D-C4EE6270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669A1C-1498-4BF6-9866-459A7E8D5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43A636-0844-48A8-9D94-6DF85E21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9FEA89-E1A0-406C-98BE-576F4243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8866CC-B1FE-496E-92CF-DB838D0D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58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E52889-B66F-47A2-BF60-1C060C9D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73933F-20F5-41FB-BDA4-78F0406F6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86CE973-9A18-4E19-8FFF-7653792AD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6BFED1-5107-497D-AC3B-CCF7F3D1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CBC6002-B5A2-45CF-814C-A1E1FF15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E2DC62-3DDA-4AE1-8642-A550D975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168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FDC6C8-36D5-44A7-A959-E2A9E7AA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B77720-1CC9-446B-A0B6-E51A974C6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EDF17F1-55EF-4CBD-A1CD-73E484191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D5F0469-4328-4D7D-89D3-677784AD0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EC63797-B1B5-410F-80B2-25A0BBB00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1F2DECF-A72B-4C00-B54E-FDA19AE5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AC7850C-7531-49CA-9DAF-25716764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2996809-EDEB-4845-B839-0B661408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391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DDEFB4-E3F2-4955-90D8-8316F74C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438526E-CE7B-41B7-A66B-7DEA767B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525B789-9256-4A78-897F-D6E8BD9D0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20CE212-9DE1-42F0-BE95-F514FC61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273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FF1DC8C-C894-493B-9DA7-D41DC2D36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6B9DAB1-00C7-42FB-B9EE-9813CC92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E7AB66-5A17-40BE-A9ED-14B76CCE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66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BED3D9-A800-432A-811C-EBF93ED0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2F7737-3F5A-463A-912E-99F6618D6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7700D2-7D9A-45F4-98E0-36B24B56B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ABE7FC-BCAF-4277-8E4D-907941B7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515043A-E2B7-4457-BB2D-218F07B9B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B2BEAC-5F70-45F1-AEA2-26468275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334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2B1D9-32F7-4DD3-A46C-CC9776444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9B427B4-6B01-4474-B831-380C0D9E6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7EBE3B9-7990-4B71-8C93-4CF1EB343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BC8E83-302A-4FD3-89D2-B85D9B75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7A82502-44DC-4633-BB58-64533D85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B2AE4B-02D0-4DB7-B1E4-D981F2A8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300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B2E8E2F-9E2B-4914-B63E-71CB1BA6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0C2CA66-C27C-4D19-A4B5-EB985422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7CD747-FE0B-456B-95B6-1460959E0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F5CDCA-2F6C-4191-B630-7965D5A69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D63C1A-82A7-4DFF-8920-38182D32F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153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1BDA33-A9A6-413C-B25F-633D4A5E3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3535"/>
            <a:ext cx="9144000" cy="1223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2026</a:t>
            </a:r>
            <a:r>
              <a:rPr lang="ko-KR" altLang="en-US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</a:t>
            </a:r>
            <a: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1</a:t>
            </a:r>
            <a:r>
              <a:rPr lang="ko-KR" altLang="en-US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석사우수장학금</a:t>
            </a:r>
            <a: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이공계</a:t>
            </a:r>
            <a: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b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학생 신청 매뉴얼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D53B4B98-5B91-4AEA-BE63-69A6C1C8BD6B}"/>
              </a:ext>
            </a:extLst>
          </p:cNvPr>
          <p:cNvSpPr txBox="1">
            <a:spLocks/>
          </p:cNvSpPr>
          <p:nvPr/>
        </p:nvSpPr>
        <p:spPr>
          <a:xfrm>
            <a:off x="1524000" y="2147498"/>
            <a:ext cx="9144000" cy="1223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6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석사과정 유형</a:t>
            </a:r>
            <a:r>
              <a:rPr lang="en-US" altLang="ko-KR" sz="36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36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CCB78A-CD08-4A20-A1DB-DC9E154A88A8}"/>
              </a:ext>
            </a:extLst>
          </p:cNvPr>
          <p:cNvSpPr txBox="1"/>
          <p:nvPr/>
        </p:nvSpPr>
        <p:spPr>
          <a:xfrm>
            <a:off x="2692879" y="4199873"/>
            <a:ext cx="68062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ㅇ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장학금 신청기간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2026. 6. 1.(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 ~ 6. 19.(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E608CBD-6BA7-4159-8746-44E97C83B07C}"/>
              </a:ext>
            </a:extLst>
          </p:cNvPr>
          <p:cNvCxnSpPr/>
          <p:nvPr/>
        </p:nvCxnSpPr>
        <p:spPr>
          <a:xfrm>
            <a:off x="2692879" y="4080295"/>
            <a:ext cx="680624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8A6A4CB8-4EC5-4DF4-93A1-52C1BC4D98D9}"/>
              </a:ext>
            </a:extLst>
          </p:cNvPr>
          <p:cNvCxnSpPr/>
          <p:nvPr/>
        </p:nvCxnSpPr>
        <p:spPr>
          <a:xfrm>
            <a:off x="2692879" y="4707540"/>
            <a:ext cx="680624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801774-26C0-4F83-8406-C715C9266881}"/>
              </a:ext>
            </a:extLst>
          </p:cNvPr>
          <p:cNvSpPr txBox="1"/>
          <p:nvPr/>
        </p:nvSpPr>
        <p:spPr>
          <a:xfrm>
            <a:off x="5572489" y="5227701"/>
            <a:ext cx="11647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2026. 5.</a:t>
            </a:r>
            <a:endParaRPr lang="ko-KR" altLang="en-US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_x646036280" descr="EMB000042202ca3">
            <a:extLst>
              <a:ext uri="{FF2B5EF4-FFF2-40B4-BE49-F238E27FC236}">
                <a16:creationId xmlns:a16="http://schemas.microsoft.com/office/drawing/2014/main" id="{9D4CFF5B-2C02-4D02-A1FE-C5C6A003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79" y="6039612"/>
            <a:ext cx="2140039" cy="54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09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F7EEEA3-7687-45BB-95B0-E4B28F98F9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70" y="76651"/>
          <a:ext cx="4517176" cy="612839"/>
        </p:xfrm>
        <a:graphic>
          <a:graphicData uri="http://schemas.openxmlformats.org/drawingml/2006/table">
            <a:tbl>
              <a:tblPr/>
              <a:tblGrid>
                <a:gridCol w="291488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225688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Ⅳ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장학금 신청완료 확인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35DB132D-A9C7-467A-B13D-AE7E12C7B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4" y="855537"/>
            <a:ext cx="11202963" cy="543953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36E585E-6A4F-4506-9D6D-D9F4A5F622A0}"/>
              </a:ext>
            </a:extLst>
          </p:cNvPr>
          <p:cNvSpPr/>
          <p:nvPr/>
        </p:nvSpPr>
        <p:spPr>
          <a:xfrm>
            <a:off x="7931718" y="5095683"/>
            <a:ext cx="3728445" cy="906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① 장학금 </a:t>
            </a:r>
            <a:r>
              <a:rPr lang="en-US" altLang="ko-KR" sz="1400" b="1" dirty="0">
                <a:solidFill>
                  <a:schemeClr val="tx1"/>
                </a:solidFill>
              </a:rPr>
              <a:t>&gt; </a:t>
            </a:r>
            <a:r>
              <a:rPr lang="ko-KR" altLang="en-US" sz="1400" b="1" dirty="0">
                <a:solidFill>
                  <a:schemeClr val="tx1"/>
                </a:solidFill>
              </a:rPr>
              <a:t>장학금 신청</a:t>
            </a:r>
            <a:r>
              <a:rPr lang="en-US" altLang="ko-KR" sz="1400" b="1" dirty="0">
                <a:solidFill>
                  <a:schemeClr val="tx1"/>
                </a:solidFill>
              </a:rPr>
              <a:t>&gt; </a:t>
            </a:r>
            <a:r>
              <a:rPr lang="ko-KR" altLang="en-US" sz="1400" b="1" dirty="0">
                <a:solidFill>
                  <a:schemeClr val="tx1"/>
                </a:solidFill>
              </a:rPr>
              <a:t>신청현황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② 장학금 신청현황을 통해 신청완료 확인</a:t>
            </a:r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2DA114F-0843-4305-B1B3-A5FA28E6641E}"/>
              </a:ext>
            </a:extLst>
          </p:cNvPr>
          <p:cNvSpPr/>
          <p:nvPr/>
        </p:nvSpPr>
        <p:spPr>
          <a:xfrm>
            <a:off x="457200" y="1627632"/>
            <a:ext cx="832104" cy="384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CDF7E29-CA54-4F6D-80DB-3B484476C3B9}"/>
              </a:ext>
            </a:extLst>
          </p:cNvPr>
          <p:cNvSpPr/>
          <p:nvPr/>
        </p:nvSpPr>
        <p:spPr>
          <a:xfrm>
            <a:off x="457200" y="4992624"/>
            <a:ext cx="2267712" cy="384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8B756D1-2646-4FCB-951B-795CC64501F2}"/>
              </a:ext>
            </a:extLst>
          </p:cNvPr>
          <p:cNvSpPr/>
          <p:nvPr/>
        </p:nvSpPr>
        <p:spPr>
          <a:xfrm>
            <a:off x="3047258" y="3575304"/>
            <a:ext cx="2267712" cy="384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F14F-9110-4643-A7BD-6DE39836B5D6}"/>
              </a:ext>
            </a:extLst>
          </p:cNvPr>
          <p:cNvSpPr txBox="1"/>
          <p:nvPr/>
        </p:nvSpPr>
        <p:spPr>
          <a:xfrm>
            <a:off x="50846" y="16149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91A04-E69E-43CB-AAE6-516B09327D93}"/>
              </a:ext>
            </a:extLst>
          </p:cNvPr>
          <p:cNvSpPr txBox="1"/>
          <p:nvPr/>
        </p:nvSpPr>
        <p:spPr>
          <a:xfrm>
            <a:off x="59248" y="49849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EE791-1351-40CE-BF1C-7D4E35AE66C4}"/>
              </a:ext>
            </a:extLst>
          </p:cNvPr>
          <p:cNvSpPr txBox="1"/>
          <p:nvPr/>
        </p:nvSpPr>
        <p:spPr>
          <a:xfrm>
            <a:off x="2640904" y="35661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3476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F7EEEA3-7687-45BB-95B0-E4B28F98F9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70" y="76651"/>
          <a:ext cx="4517176" cy="612839"/>
        </p:xfrm>
        <a:graphic>
          <a:graphicData uri="http://schemas.openxmlformats.org/drawingml/2006/table">
            <a:tbl>
              <a:tblPr/>
              <a:tblGrid>
                <a:gridCol w="291488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225688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Ⅴ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신청서 수정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35DB132D-A9C7-467A-B13D-AE7E12C7B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3" y="855537"/>
            <a:ext cx="11202963" cy="543953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2DA114F-0843-4305-B1B3-A5FA28E6641E}"/>
              </a:ext>
            </a:extLst>
          </p:cNvPr>
          <p:cNvSpPr/>
          <p:nvPr/>
        </p:nvSpPr>
        <p:spPr>
          <a:xfrm>
            <a:off x="457200" y="1627632"/>
            <a:ext cx="832104" cy="384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CDF7E29-CA54-4F6D-80DB-3B484476C3B9}"/>
              </a:ext>
            </a:extLst>
          </p:cNvPr>
          <p:cNvSpPr/>
          <p:nvPr/>
        </p:nvSpPr>
        <p:spPr>
          <a:xfrm>
            <a:off x="457200" y="4992624"/>
            <a:ext cx="2267712" cy="384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8B756D1-2646-4FCB-951B-795CC64501F2}"/>
              </a:ext>
            </a:extLst>
          </p:cNvPr>
          <p:cNvSpPr/>
          <p:nvPr/>
        </p:nvSpPr>
        <p:spPr>
          <a:xfrm>
            <a:off x="3057438" y="3575304"/>
            <a:ext cx="2267712" cy="384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F14F-9110-4643-A7BD-6DE39836B5D6}"/>
              </a:ext>
            </a:extLst>
          </p:cNvPr>
          <p:cNvSpPr txBox="1"/>
          <p:nvPr/>
        </p:nvSpPr>
        <p:spPr>
          <a:xfrm>
            <a:off x="50846" y="16149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91A04-E69E-43CB-AAE6-516B09327D93}"/>
              </a:ext>
            </a:extLst>
          </p:cNvPr>
          <p:cNvSpPr txBox="1"/>
          <p:nvPr/>
        </p:nvSpPr>
        <p:spPr>
          <a:xfrm>
            <a:off x="59248" y="49849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EE791-1351-40CE-BF1C-7D4E35AE66C4}"/>
              </a:ext>
            </a:extLst>
          </p:cNvPr>
          <p:cNvSpPr txBox="1"/>
          <p:nvPr/>
        </p:nvSpPr>
        <p:spPr>
          <a:xfrm>
            <a:off x="2641940" y="35753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③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57021404-FA69-4D9A-8B69-0AC5E1620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83" y="5800291"/>
            <a:ext cx="4391638" cy="762106"/>
          </a:xfrm>
          <a:prstGeom prst="rect">
            <a:avLst/>
          </a:prstGeom>
        </p:spPr>
      </p:pic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C5A18226-2DC2-4F94-BB6B-7DBB85771BDC}"/>
              </a:ext>
            </a:extLst>
          </p:cNvPr>
          <p:cNvCxnSpPr/>
          <p:nvPr/>
        </p:nvCxnSpPr>
        <p:spPr>
          <a:xfrm>
            <a:off x="4581144" y="3959352"/>
            <a:ext cx="475488" cy="1719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DFB5637-DC8E-4BB9-8737-71C998999620}"/>
              </a:ext>
            </a:extLst>
          </p:cNvPr>
          <p:cNvSpPr/>
          <p:nvPr/>
        </p:nvSpPr>
        <p:spPr>
          <a:xfrm>
            <a:off x="3146582" y="5779933"/>
            <a:ext cx="4391637" cy="7824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31761C1-24D3-44EB-92A3-7C2584F6FA67}"/>
              </a:ext>
            </a:extLst>
          </p:cNvPr>
          <p:cNvSpPr/>
          <p:nvPr/>
        </p:nvSpPr>
        <p:spPr>
          <a:xfrm>
            <a:off x="4818888" y="6208776"/>
            <a:ext cx="850392" cy="2523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2BB85AA-0215-4AF4-A74D-BC00B03B7A69}"/>
              </a:ext>
            </a:extLst>
          </p:cNvPr>
          <p:cNvSpPr/>
          <p:nvPr/>
        </p:nvSpPr>
        <p:spPr>
          <a:xfrm>
            <a:off x="5949695" y="4793415"/>
            <a:ext cx="5990883" cy="7824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① 장학금 </a:t>
            </a:r>
            <a:r>
              <a:rPr lang="en-US" altLang="ko-KR" sz="1400" b="1" dirty="0">
                <a:solidFill>
                  <a:schemeClr val="tx1"/>
                </a:solidFill>
              </a:rPr>
              <a:t>&gt; </a:t>
            </a:r>
            <a:r>
              <a:rPr lang="ko-KR" altLang="en-US" sz="1400" b="1" dirty="0">
                <a:solidFill>
                  <a:schemeClr val="tx1"/>
                </a:solidFill>
              </a:rPr>
              <a:t>장학금 신청</a:t>
            </a:r>
            <a:r>
              <a:rPr lang="en-US" altLang="ko-KR" sz="1400" b="1" dirty="0">
                <a:solidFill>
                  <a:schemeClr val="tx1"/>
                </a:solidFill>
              </a:rPr>
              <a:t>&gt;</a:t>
            </a:r>
            <a:r>
              <a:rPr lang="ko-KR" altLang="en-US" sz="1400" b="1" dirty="0">
                <a:solidFill>
                  <a:schemeClr val="tx1"/>
                </a:solidFill>
              </a:rPr>
              <a:t> 신청현황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② 장학상품 선택 후</a:t>
            </a:r>
            <a:r>
              <a:rPr lang="en-US" altLang="ko-KR" sz="1400" b="1" dirty="0">
                <a:solidFill>
                  <a:schemeClr val="tx1"/>
                </a:solidFill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</a:rPr>
              <a:t>아래의 </a:t>
            </a:r>
            <a:r>
              <a:rPr lang="en-US" altLang="ko-KR" sz="1400" b="1" dirty="0">
                <a:solidFill>
                  <a:schemeClr val="tx1"/>
                </a:solidFill>
              </a:rPr>
              <a:t>[</a:t>
            </a:r>
            <a:r>
              <a:rPr lang="ko-KR" altLang="en-US" sz="1400" b="1" dirty="0">
                <a:solidFill>
                  <a:schemeClr val="tx1"/>
                </a:solidFill>
              </a:rPr>
              <a:t>신청서 수정</a:t>
            </a:r>
            <a:r>
              <a:rPr lang="en-US" altLang="ko-KR" sz="1400" b="1" dirty="0">
                <a:solidFill>
                  <a:schemeClr val="tx1"/>
                </a:solidFill>
              </a:rPr>
              <a:t>]</a:t>
            </a:r>
            <a:r>
              <a:rPr lang="ko-KR" altLang="en-US" sz="1400" b="1" dirty="0">
                <a:solidFill>
                  <a:schemeClr val="tx1"/>
                </a:solidFill>
              </a:rPr>
              <a:t>을 클릭하여 신청한 정보 수정</a:t>
            </a:r>
            <a:endParaRPr lang="ko-KR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9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D3B6D7C-E6D8-4C44-B4FE-FE43D3104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70" y="76651"/>
          <a:ext cx="5205074" cy="612839"/>
        </p:xfrm>
        <a:graphic>
          <a:graphicData uri="http://schemas.openxmlformats.org/drawingml/2006/table">
            <a:tbl>
              <a:tblPr/>
              <a:tblGrid>
                <a:gridCol w="335877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869197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I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석사우수장학금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이공계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신청 경로 접속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ECADD305-A769-433C-8632-C83A30A33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6" y="831037"/>
            <a:ext cx="8291317" cy="597881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AB58F33-15B6-450D-B310-81E130604497}"/>
              </a:ext>
            </a:extLst>
          </p:cNvPr>
          <p:cNvSpPr/>
          <p:nvPr/>
        </p:nvSpPr>
        <p:spPr>
          <a:xfrm flipH="1">
            <a:off x="6702725" y="831037"/>
            <a:ext cx="1817296" cy="369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EBECA03-EF1F-4580-939C-70E0EB8D4DFC}"/>
              </a:ext>
            </a:extLst>
          </p:cNvPr>
          <p:cNvSpPr/>
          <p:nvPr/>
        </p:nvSpPr>
        <p:spPr>
          <a:xfrm flipH="1">
            <a:off x="379559" y="3597215"/>
            <a:ext cx="9273397" cy="32356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7839C-2211-4836-9624-6E8B5762C129}"/>
              </a:ext>
            </a:extLst>
          </p:cNvPr>
          <p:cNvSpPr txBox="1"/>
          <p:nvPr/>
        </p:nvSpPr>
        <p:spPr>
          <a:xfrm>
            <a:off x="7403624" y="43872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AFBEDE-F634-4338-87CC-BE2E3A0BE378}"/>
              </a:ext>
            </a:extLst>
          </p:cNvPr>
          <p:cNvSpPr txBox="1"/>
          <p:nvPr/>
        </p:nvSpPr>
        <p:spPr>
          <a:xfrm>
            <a:off x="4808508" y="32049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D2B2DAF-CCA0-41DA-B2A3-985816450F47}"/>
              </a:ext>
            </a:extLst>
          </p:cNvPr>
          <p:cNvSpPr/>
          <p:nvPr/>
        </p:nvSpPr>
        <p:spPr>
          <a:xfrm>
            <a:off x="5797301" y="5111458"/>
            <a:ext cx="6165993" cy="15869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① </a:t>
            </a:r>
            <a:r>
              <a:rPr lang="ko-KR" altLang="en-US" sz="1400" b="1" dirty="0" err="1">
                <a:solidFill>
                  <a:schemeClr val="tx1"/>
                </a:solidFill>
              </a:rPr>
              <a:t>누리집</a:t>
            </a:r>
            <a:r>
              <a:rPr lang="ko-KR" altLang="en-US" sz="1400" b="1" dirty="0">
                <a:solidFill>
                  <a:schemeClr val="tx1"/>
                </a:solidFill>
              </a:rPr>
              <a:t> 화면에서 </a:t>
            </a:r>
            <a:r>
              <a:rPr lang="en-US" altLang="ko-KR" sz="1400" b="1" dirty="0">
                <a:solidFill>
                  <a:srgbClr val="0000FF"/>
                </a:solidFill>
              </a:rPr>
              <a:t>[</a:t>
            </a:r>
            <a:r>
              <a:rPr lang="ko-KR" altLang="en-US" sz="1400" b="1" dirty="0">
                <a:solidFill>
                  <a:srgbClr val="0000FF"/>
                </a:solidFill>
              </a:rPr>
              <a:t>로그인</a:t>
            </a:r>
            <a:r>
              <a:rPr lang="en-US" altLang="ko-KR" sz="1400" b="1" dirty="0">
                <a:solidFill>
                  <a:srgbClr val="0000FF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선택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en-US" altLang="ko-KR" sz="1400" b="1" dirty="0">
                <a:solidFill>
                  <a:srgbClr val="FF0000"/>
                </a:solidFill>
              </a:rPr>
              <a:t>    ※ </a:t>
            </a:r>
            <a:r>
              <a:rPr lang="ko-KR" altLang="en-US" sz="1400" b="1" dirty="0">
                <a:solidFill>
                  <a:srgbClr val="FF0000"/>
                </a:solidFill>
              </a:rPr>
              <a:t>한국장학재단의 로그인 기록이 없는 경우</a:t>
            </a:r>
            <a:r>
              <a:rPr lang="en-US" altLang="ko-KR" sz="1400" b="1" dirty="0">
                <a:solidFill>
                  <a:srgbClr val="FF0000"/>
                </a:solidFill>
              </a:rPr>
              <a:t>, [</a:t>
            </a:r>
            <a:r>
              <a:rPr lang="ko-KR" altLang="en-US" sz="1400" b="1" dirty="0">
                <a:solidFill>
                  <a:srgbClr val="FF0000"/>
                </a:solidFill>
              </a:rPr>
              <a:t>서비스 이용자 등록</a:t>
            </a:r>
            <a:r>
              <a:rPr lang="en-US" altLang="ko-KR" sz="1400" b="1" dirty="0">
                <a:solidFill>
                  <a:srgbClr val="FF0000"/>
                </a:solidFill>
              </a:rPr>
              <a:t>]</a:t>
            </a:r>
            <a:r>
              <a:rPr lang="ko-KR" altLang="en-US" sz="1400" b="1" dirty="0">
                <a:solidFill>
                  <a:srgbClr val="FF0000"/>
                </a:solidFill>
              </a:rPr>
              <a:t> 필수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② </a:t>
            </a:r>
            <a:r>
              <a:rPr lang="ko-KR" altLang="en-US" sz="1400" b="1" dirty="0">
                <a:solidFill>
                  <a:srgbClr val="0000FF"/>
                </a:solidFill>
              </a:rPr>
              <a:t>간편인증</a:t>
            </a:r>
            <a:r>
              <a:rPr lang="en-US" altLang="ko-KR" sz="1400" b="1" dirty="0">
                <a:solidFill>
                  <a:srgbClr val="0000FF"/>
                </a:solidFill>
              </a:rPr>
              <a:t>/</a:t>
            </a:r>
            <a:r>
              <a:rPr lang="ko-KR" altLang="en-US" sz="1400" b="1" dirty="0">
                <a:solidFill>
                  <a:srgbClr val="0000FF"/>
                </a:solidFill>
              </a:rPr>
              <a:t>공동인증서</a:t>
            </a:r>
            <a:r>
              <a:rPr lang="en-US" altLang="ko-KR" sz="1400" b="1" dirty="0">
                <a:solidFill>
                  <a:srgbClr val="0000FF"/>
                </a:solidFill>
              </a:rPr>
              <a:t>/</a:t>
            </a:r>
            <a:r>
              <a:rPr lang="ko-KR" altLang="en-US" sz="1400" b="1" dirty="0">
                <a:solidFill>
                  <a:srgbClr val="0000FF"/>
                </a:solidFill>
              </a:rPr>
              <a:t>금융인증서</a:t>
            </a:r>
            <a:r>
              <a:rPr lang="en-US" altLang="ko-KR" sz="1400" b="1" dirty="0">
                <a:solidFill>
                  <a:srgbClr val="0000FF"/>
                </a:solidFill>
              </a:rPr>
              <a:t>/</a:t>
            </a:r>
            <a:r>
              <a:rPr lang="ko-KR" altLang="en-US" sz="1400" b="1" dirty="0">
                <a:solidFill>
                  <a:srgbClr val="0000FF"/>
                </a:solidFill>
              </a:rPr>
              <a:t>아이핀</a:t>
            </a:r>
            <a:r>
              <a:rPr lang="en-US" altLang="ko-KR" sz="1400" b="1" dirty="0">
                <a:solidFill>
                  <a:srgbClr val="0000FF"/>
                </a:solidFill>
              </a:rPr>
              <a:t>(I-PIN) </a:t>
            </a:r>
            <a:r>
              <a:rPr lang="ko-KR" altLang="en-US" sz="1400" b="1" dirty="0">
                <a:solidFill>
                  <a:schemeClr val="tx1"/>
                </a:solidFill>
              </a:rPr>
              <a:t>등으로 로그인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en-US" altLang="ko-KR" sz="1200" b="1" dirty="0">
                <a:solidFill>
                  <a:schemeClr val="tx1"/>
                </a:solidFill>
              </a:rPr>
              <a:t>    ※ </a:t>
            </a:r>
            <a:r>
              <a:rPr lang="ko-KR" altLang="en-US" sz="1200" b="1" dirty="0">
                <a:solidFill>
                  <a:schemeClr val="tx1"/>
                </a:solidFill>
              </a:rPr>
              <a:t>정부 통합인증</a:t>
            </a:r>
            <a:r>
              <a:rPr lang="en-US" altLang="ko-KR" sz="1200" b="1" dirty="0">
                <a:solidFill>
                  <a:schemeClr val="tx1"/>
                </a:solidFill>
              </a:rPr>
              <a:t>(Any-ID) </a:t>
            </a:r>
            <a:r>
              <a:rPr lang="ko-KR" altLang="en-US" sz="1200" b="1" dirty="0">
                <a:solidFill>
                  <a:schemeClr val="tx1"/>
                </a:solidFill>
              </a:rPr>
              <a:t>사용 가능</a:t>
            </a:r>
            <a:endParaRPr lang="en-US" altLang="ko-K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0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D3B6D7C-E6D8-4C44-B4FE-FE43D3104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70" y="76651"/>
          <a:ext cx="5205074" cy="612839"/>
        </p:xfrm>
        <a:graphic>
          <a:graphicData uri="http://schemas.openxmlformats.org/drawingml/2006/table">
            <a:tbl>
              <a:tblPr/>
              <a:tblGrid>
                <a:gridCol w="335877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869197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I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석사우수장학금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이공계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신청 경로 접속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ECADD305-A769-433C-8632-C83A30A33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0" y="831037"/>
            <a:ext cx="9256402" cy="597881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99B10FD-A953-4063-8CFC-81BB8127B5F7}"/>
              </a:ext>
            </a:extLst>
          </p:cNvPr>
          <p:cNvSpPr/>
          <p:nvPr/>
        </p:nvSpPr>
        <p:spPr>
          <a:xfrm>
            <a:off x="7772400" y="5583188"/>
            <a:ext cx="4097547" cy="741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① </a:t>
            </a:r>
            <a:r>
              <a:rPr lang="ko-KR" altLang="en-US" sz="1400" b="1" dirty="0" err="1">
                <a:solidFill>
                  <a:schemeClr val="tx1"/>
                </a:solidFill>
              </a:rPr>
              <a:t>누리집</a:t>
            </a:r>
            <a:r>
              <a:rPr lang="ko-KR" altLang="en-US" sz="1400" b="1" dirty="0">
                <a:solidFill>
                  <a:schemeClr val="tx1"/>
                </a:solidFill>
              </a:rPr>
              <a:t> 화면에서 장학금신청 선택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② 장학금</a:t>
            </a:r>
            <a:r>
              <a:rPr lang="en-US" altLang="ko-KR" sz="1400" b="1" dirty="0">
                <a:solidFill>
                  <a:schemeClr val="tx1"/>
                </a:solidFill>
              </a:rPr>
              <a:t>&gt;</a:t>
            </a:r>
            <a:r>
              <a:rPr lang="ko-KR" altLang="en-US" sz="1400" b="1" dirty="0">
                <a:solidFill>
                  <a:schemeClr val="tx1"/>
                </a:solidFill>
              </a:rPr>
              <a:t>장학금신청</a:t>
            </a:r>
            <a:r>
              <a:rPr lang="en-US" altLang="ko-KR" sz="1400" b="1" dirty="0">
                <a:solidFill>
                  <a:schemeClr val="tx1"/>
                </a:solidFill>
              </a:rPr>
              <a:t>&gt;</a:t>
            </a:r>
            <a:r>
              <a:rPr lang="ko-KR" altLang="en-US" sz="1400" b="1" dirty="0">
                <a:solidFill>
                  <a:schemeClr val="tx1"/>
                </a:solidFill>
              </a:rPr>
              <a:t>신청서작성</a:t>
            </a:r>
            <a:endParaRPr lang="en-US" altLang="ko-KR" sz="1400" b="1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09D782B-D1C5-4AE1-9304-2B0150B50C11}"/>
              </a:ext>
            </a:extLst>
          </p:cNvPr>
          <p:cNvSpPr/>
          <p:nvPr/>
        </p:nvSpPr>
        <p:spPr>
          <a:xfrm flipH="1">
            <a:off x="5227607" y="2475781"/>
            <a:ext cx="992037" cy="8712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96AB98F-60C3-4E2A-9599-1DFF6EA3B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6"/>
          <a:stretch/>
        </p:blipFill>
        <p:spPr>
          <a:xfrm>
            <a:off x="172270" y="3524316"/>
            <a:ext cx="6524048" cy="250264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AB58F33-15B6-450D-B310-81E130604497}"/>
              </a:ext>
            </a:extLst>
          </p:cNvPr>
          <p:cNvSpPr/>
          <p:nvPr/>
        </p:nvSpPr>
        <p:spPr>
          <a:xfrm flipH="1">
            <a:off x="178020" y="1446362"/>
            <a:ext cx="822643" cy="4514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89CB6F55-6013-4989-9835-86A9040BE73E}"/>
              </a:ext>
            </a:extLst>
          </p:cNvPr>
          <p:cNvCxnSpPr>
            <a:cxnSpLocks/>
          </p:cNvCxnSpPr>
          <p:nvPr/>
        </p:nvCxnSpPr>
        <p:spPr>
          <a:xfrm>
            <a:off x="797941" y="1890532"/>
            <a:ext cx="0" cy="14922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EBECA03-EF1F-4580-939C-70E0EB8D4DFC}"/>
              </a:ext>
            </a:extLst>
          </p:cNvPr>
          <p:cNvSpPr/>
          <p:nvPr/>
        </p:nvSpPr>
        <p:spPr>
          <a:xfrm flipH="1">
            <a:off x="155015" y="3526135"/>
            <a:ext cx="6524046" cy="2500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7839C-2211-4836-9624-6E8B5762C129}"/>
              </a:ext>
            </a:extLst>
          </p:cNvPr>
          <p:cNvSpPr txBox="1"/>
          <p:nvPr/>
        </p:nvSpPr>
        <p:spPr>
          <a:xfrm>
            <a:off x="5515876" y="21055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AFBEDE-F634-4338-87CC-BE2E3A0BE378}"/>
              </a:ext>
            </a:extLst>
          </p:cNvPr>
          <p:cNvSpPr txBox="1"/>
          <p:nvPr/>
        </p:nvSpPr>
        <p:spPr>
          <a:xfrm>
            <a:off x="134165" y="31471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A09D2BD-A7B1-4913-BBD9-3BD1CEC251D1}"/>
              </a:ext>
            </a:extLst>
          </p:cNvPr>
          <p:cNvSpPr/>
          <p:nvPr/>
        </p:nvSpPr>
        <p:spPr>
          <a:xfrm flipH="1">
            <a:off x="155014" y="5279366"/>
            <a:ext cx="1389113" cy="223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2C118C-5666-42E9-89C6-F41CEF1228A2}"/>
              </a:ext>
            </a:extLst>
          </p:cNvPr>
          <p:cNvSpPr/>
          <p:nvPr/>
        </p:nvSpPr>
        <p:spPr>
          <a:xfrm flipH="1">
            <a:off x="3292153" y="4068792"/>
            <a:ext cx="1389113" cy="223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59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8E64D63-6D12-43D1-A221-E4575FA79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0" y="697879"/>
            <a:ext cx="9307881" cy="6091859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D3B6D7C-E6D8-4C44-B4FE-FE43D3104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70" y="76651"/>
          <a:ext cx="5205074" cy="612839"/>
        </p:xfrm>
        <a:graphic>
          <a:graphicData uri="http://schemas.openxmlformats.org/drawingml/2006/table">
            <a:tbl>
              <a:tblPr/>
              <a:tblGrid>
                <a:gridCol w="335877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869197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II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석사우수장학금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이공계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신청서 작성화면 접속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9682161F-B806-45D2-A80E-6C9CE699EEDC}"/>
              </a:ext>
            </a:extLst>
          </p:cNvPr>
          <p:cNvSpPr/>
          <p:nvPr/>
        </p:nvSpPr>
        <p:spPr>
          <a:xfrm>
            <a:off x="7463058" y="6009678"/>
            <a:ext cx="2699895" cy="538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ㅇ 석사우수장학금</a:t>
            </a:r>
            <a:r>
              <a:rPr lang="en-US" altLang="ko-KR" sz="1400" b="1" dirty="0">
                <a:solidFill>
                  <a:schemeClr val="tx1"/>
                </a:solidFill>
              </a:rPr>
              <a:t> [</a:t>
            </a:r>
            <a:r>
              <a:rPr lang="ko-KR" altLang="en-US" sz="1400" b="1" dirty="0">
                <a:solidFill>
                  <a:schemeClr val="tx1"/>
                </a:solidFill>
              </a:rPr>
              <a:t>신청</a:t>
            </a:r>
            <a:r>
              <a:rPr lang="en-US" altLang="ko-KR" sz="1400" b="1" dirty="0">
                <a:solidFill>
                  <a:schemeClr val="tx1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선택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5605EA5-F7E7-42B2-86C6-4AD4FDB1A99E}"/>
              </a:ext>
            </a:extLst>
          </p:cNvPr>
          <p:cNvSpPr/>
          <p:nvPr/>
        </p:nvSpPr>
        <p:spPr>
          <a:xfrm>
            <a:off x="4728943" y="6160121"/>
            <a:ext cx="2141640" cy="3019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9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D3B6D7C-E6D8-4C44-B4FE-FE43D3104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70" y="76651"/>
          <a:ext cx="5205074" cy="612839"/>
        </p:xfrm>
        <a:graphic>
          <a:graphicData uri="http://schemas.openxmlformats.org/drawingml/2006/table">
            <a:tbl>
              <a:tblPr/>
              <a:tblGrid>
                <a:gridCol w="335877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869197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II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신청서 작성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상품유형 확인 및 약관동의</a:t>
                      </a:r>
                      <a:endParaRPr lang="ko-KR" altLang="en-US" sz="1800" b="1" kern="0" spc="0" dirty="0">
                        <a:solidFill>
                          <a:srgbClr val="0000FF"/>
                        </a:solidFill>
                        <a:effectLst/>
                        <a:latin typeface="바탕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9F6DF186-5375-47B4-BE6C-AD75177AD63E}"/>
              </a:ext>
            </a:extLst>
          </p:cNvPr>
          <p:cNvSpPr/>
          <p:nvPr/>
        </p:nvSpPr>
        <p:spPr>
          <a:xfrm>
            <a:off x="6916005" y="2489203"/>
            <a:ext cx="1993104" cy="18069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1E1C435-D8EC-450C-AA60-2D9726C393B0}"/>
              </a:ext>
            </a:extLst>
          </p:cNvPr>
          <p:cNvSpPr/>
          <p:nvPr/>
        </p:nvSpPr>
        <p:spPr>
          <a:xfrm>
            <a:off x="2255580" y="2486603"/>
            <a:ext cx="1434861" cy="18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C4A068-C151-47F1-9F0A-B77B4A37537D}"/>
              </a:ext>
            </a:extLst>
          </p:cNvPr>
          <p:cNvSpPr/>
          <p:nvPr/>
        </p:nvSpPr>
        <p:spPr>
          <a:xfrm>
            <a:off x="6981300" y="2784812"/>
            <a:ext cx="1434861" cy="18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FEF8695-C771-4ADF-9E5D-A4A6C552D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0" y="689490"/>
            <a:ext cx="9650804" cy="586486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16D1961-2304-4FC4-9053-1E8B2E9010E5}"/>
              </a:ext>
            </a:extLst>
          </p:cNvPr>
          <p:cNvSpPr/>
          <p:nvPr/>
        </p:nvSpPr>
        <p:spPr>
          <a:xfrm>
            <a:off x="5234882" y="5190616"/>
            <a:ext cx="6784848" cy="1243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① 상품유형 </a:t>
            </a:r>
            <a:r>
              <a:rPr lang="en-US" altLang="ko-KR" sz="1400" b="1" dirty="0">
                <a:solidFill>
                  <a:srgbClr val="0000FF"/>
                </a:solidFill>
              </a:rPr>
              <a:t>[</a:t>
            </a:r>
            <a:r>
              <a:rPr lang="ko-KR" altLang="en-US" sz="1400" b="1" dirty="0">
                <a:solidFill>
                  <a:srgbClr val="0000FF"/>
                </a:solidFill>
              </a:rPr>
              <a:t>석사과정</a:t>
            </a:r>
            <a:r>
              <a:rPr lang="en-US" altLang="ko-KR" sz="1400" b="1" dirty="0">
                <a:solidFill>
                  <a:srgbClr val="0000FF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확인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② 개인</a:t>
            </a:r>
            <a:r>
              <a:rPr lang="en-US" altLang="ko-KR" sz="1400" b="1" dirty="0">
                <a:solidFill>
                  <a:schemeClr val="tx1"/>
                </a:solidFill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</a:rPr>
              <a:t>신용</a:t>
            </a:r>
            <a:r>
              <a:rPr lang="en-US" altLang="ko-KR" sz="1400" b="1" dirty="0">
                <a:solidFill>
                  <a:schemeClr val="tx1"/>
                </a:solidFill>
              </a:rPr>
              <a:t>)</a:t>
            </a:r>
            <a:r>
              <a:rPr lang="ko-KR" altLang="en-US" sz="1400" b="1" dirty="0">
                <a:solidFill>
                  <a:schemeClr val="tx1"/>
                </a:solidFill>
              </a:rPr>
              <a:t>정보 수집 이용 제공 및 조회 동의서 내용확인 후 동의 선택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③ 신청인 동의서 내용확인 후 동의 선택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④ </a:t>
            </a:r>
            <a:r>
              <a:rPr lang="en-US" altLang="ko-KR" sz="1400" b="1" dirty="0">
                <a:solidFill>
                  <a:srgbClr val="0000FF"/>
                </a:solidFill>
              </a:rPr>
              <a:t>[</a:t>
            </a:r>
            <a:r>
              <a:rPr lang="ko-KR" altLang="en-US" sz="1400" b="1" dirty="0">
                <a:solidFill>
                  <a:srgbClr val="0000FF"/>
                </a:solidFill>
              </a:rPr>
              <a:t>전자서명 동의</a:t>
            </a:r>
            <a:r>
              <a:rPr lang="en-US" altLang="ko-KR" sz="1400" b="1" dirty="0">
                <a:solidFill>
                  <a:srgbClr val="0000FF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선택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en-US" altLang="ko-KR" sz="1400" b="1" spc="-100" dirty="0">
                <a:solidFill>
                  <a:schemeClr val="tx1"/>
                </a:solidFill>
              </a:rPr>
              <a:t> </a:t>
            </a:r>
            <a:r>
              <a:rPr lang="en-US" altLang="ko-KR" sz="1200" b="1" spc="-100" dirty="0">
                <a:solidFill>
                  <a:schemeClr val="tx1"/>
                </a:solidFill>
              </a:rPr>
              <a:t>※ </a:t>
            </a:r>
            <a:r>
              <a:rPr lang="ko-KR" altLang="en-US" sz="1200" b="1" spc="-100" dirty="0">
                <a:solidFill>
                  <a:schemeClr val="tx1"/>
                </a:solidFill>
              </a:rPr>
              <a:t>전자서명 동의 시</a:t>
            </a:r>
            <a:r>
              <a:rPr lang="en-US" altLang="ko-KR" sz="1200" b="1" spc="-100" dirty="0">
                <a:solidFill>
                  <a:schemeClr val="tx1"/>
                </a:solidFill>
              </a:rPr>
              <a:t>, </a:t>
            </a:r>
            <a:r>
              <a:rPr lang="ko-KR" altLang="en-US" sz="1200" b="1" spc="-100" dirty="0">
                <a:solidFill>
                  <a:schemeClr val="tx1"/>
                </a:solidFill>
              </a:rPr>
              <a:t>공인인증서</a:t>
            </a:r>
            <a:r>
              <a:rPr lang="en-US" altLang="ko-KR" sz="1200" b="1" spc="-100" dirty="0">
                <a:solidFill>
                  <a:schemeClr val="tx1"/>
                </a:solidFill>
              </a:rPr>
              <a:t>/</a:t>
            </a:r>
            <a:r>
              <a:rPr lang="ko-KR" altLang="en-US" sz="1200" b="1" spc="-100" dirty="0">
                <a:solidFill>
                  <a:schemeClr val="tx1"/>
                </a:solidFill>
              </a:rPr>
              <a:t>금융인증서</a:t>
            </a:r>
            <a:r>
              <a:rPr lang="en-US" altLang="ko-KR" sz="1200" b="1" spc="-100" dirty="0">
                <a:solidFill>
                  <a:schemeClr val="tx1"/>
                </a:solidFill>
              </a:rPr>
              <a:t>/</a:t>
            </a:r>
            <a:r>
              <a:rPr lang="ko-KR" altLang="en-US" sz="1200" b="1" spc="-100" dirty="0">
                <a:solidFill>
                  <a:schemeClr val="tx1"/>
                </a:solidFill>
              </a:rPr>
              <a:t>간편인증 필요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6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D3B6D7C-E6D8-4C44-B4FE-FE43D3104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70" y="76651"/>
          <a:ext cx="5205074" cy="612839"/>
        </p:xfrm>
        <a:graphic>
          <a:graphicData uri="http://schemas.openxmlformats.org/drawingml/2006/table">
            <a:tbl>
              <a:tblPr/>
              <a:tblGrid>
                <a:gridCol w="335877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869197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II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신청서 작성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개인정보 입력</a:t>
                      </a:r>
                      <a:endParaRPr lang="ko-KR" altLang="en-US" sz="1800" b="1" kern="0" spc="0" dirty="0">
                        <a:solidFill>
                          <a:srgbClr val="0070C0"/>
                        </a:solidFill>
                        <a:effectLst/>
                        <a:latin typeface="바탕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7FD7E927-659D-4B6D-BDA4-BD92485DB22F}"/>
              </a:ext>
            </a:extLst>
          </p:cNvPr>
          <p:cNvSpPr/>
          <p:nvPr/>
        </p:nvSpPr>
        <p:spPr>
          <a:xfrm>
            <a:off x="6313094" y="1790203"/>
            <a:ext cx="1434861" cy="18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777BF80-F733-494A-8D14-66498D0B179B}"/>
              </a:ext>
            </a:extLst>
          </p:cNvPr>
          <p:cNvSpPr/>
          <p:nvPr/>
        </p:nvSpPr>
        <p:spPr>
          <a:xfrm>
            <a:off x="2013688" y="1801466"/>
            <a:ext cx="1434861" cy="18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69012D2-BB45-4281-B74C-B9374FA1D716}"/>
              </a:ext>
            </a:extLst>
          </p:cNvPr>
          <p:cNvSpPr/>
          <p:nvPr/>
        </p:nvSpPr>
        <p:spPr>
          <a:xfrm>
            <a:off x="2009375" y="3664296"/>
            <a:ext cx="1012822" cy="1311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E613AAC-7E99-48A7-90C5-0B8E7D434153}"/>
              </a:ext>
            </a:extLst>
          </p:cNvPr>
          <p:cNvSpPr/>
          <p:nvPr/>
        </p:nvSpPr>
        <p:spPr>
          <a:xfrm>
            <a:off x="2040798" y="3938027"/>
            <a:ext cx="949975" cy="144133"/>
          </a:xfrm>
          <a:prstGeom prst="rect">
            <a:avLst/>
          </a:prstGeom>
          <a:solidFill>
            <a:srgbClr val="F8F8F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DE9A364-85ED-4985-9363-E586AFE6462B}"/>
              </a:ext>
            </a:extLst>
          </p:cNvPr>
          <p:cNvSpPr/>
          <p:nvPr/>
        </p:nvSpPr>
        <p:spPr>
          <a:xfrm>
            <a:off x="2040798" y="4117439"/>
            <a:ext cx="1196644" cy="131175"/>
          </a:xfrm>
          <a:prstGeom prst="rect">
            <a:avLst/>
          </a:prstGeom>
          <a:solidFill>
            <a:srgbClr val="F8F8F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7A5EE07-545C-4EF4-8F3D-65874AA821D4}"/>
              </a:ext>
            </a:extLst>
          </p:cNvPr>
          <p:cNvSpPr/>
          <p:nvPr/>
        </p:nvSpPr>
        <p:spPr>
          <a:xfrm>
            <a:off x="4123394" y="4142750"/>
            <a:ext cx="1196645" cy="144133"/>
          </a:xfrm>
          <a:prstGeom prst="rect">
            <a:avLst/>
          </a:prstGeom>
          <a:solidFill>
            <a:srgbClr val="F8F8F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A60EF2E-3CD5-4BAF-A153-DAB9031D4876}"/>
              </a:ext>
            </a:extLst>
          </p:cNvPr>
          <p:cNvSpPr/>
          <p:nvPr/>
        </p:nvSpPr>
        <p:spPr>
          <a:xfrm>
            <a:off x="6313094" y="1993340"/>
            <a:ext cx="1434861" cy="18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D13EFC7-F392-4BCC-973D-C909651CA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0" y="745786"/>
            <a:ext cx="9004572" cy="6035563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95F7B1A2-B62E-4F6A-9A1D-22C3B1A618D6}"/>
              </a:ext>
            </a:extLst>
          </p:cNvPr>
          <p:cNvSpPr/>
          <p:nvPr/>
        </p:nvSpPr>
        <p:spPr>
          <a:xfrm>
            <a:off x="4829666" y="5270840"/>
            <a:ext cx="7086600" cy="9235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① 개인정보 입력</a:t>
            </a:r>
            <a:r>
              <a:rPr lang="en-US" altLang="ko-KR" sz="1400" b="1" dirty="0">
                <a:solidFill>
                  <a:schemeClr val="tx1"/>
                </a:solidFill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</a:rPr>
              <a:t>세부사항은 이메일로 안내될 수 있어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  <a:r>
              <a:rPr lang="ko-KR" altLang="en-US" sz="1400" b="1" dirty="0">
                <a:solidFill>
                  <a:srgbClr val="0000FF"/>
                </a:solidFill>
              </a:rPr>
              <a:t>실사용 이메일 주소 입력 </a:t>
            </a:r>
            <a:r>
              <a:rPr lang="ko-KR" altLang="en-US" sz="1400" b="1" dirty="0">
                <a:solidFill>
                  <a:schemeClr val="tx1"/>
                </a:solidFill>
              </a:rPr>
              <a:t>필수</a:t>
            </a:r>
            <a:r>
              <a:rPr lang="en-US" altLang="ko-KR" sz="1400" b="1" dirty="0">
                <a:solidFill>
                  <a:schemeClr val="tx1"/>
                </a:solidFill>
              </a:rPr>
              <a:t>)</a:t>
            </a:r>
            <a:r>
              <a:rPr lang="ko-KR" altLang="en-US" sz="1400" b="1" dirty="0">
                <a:solidFill>
                  <a:schemeClr val="tx1"/>
                </a:solidFill>
              </a:rPr>
              <a:t> ② 휴대폰 번호 입력 및 인증 진행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③ 장학금 수혜 계좌정보 입력 및 </a:t>
            </a:r>
            <a:r>
              <a:rPr lang="en-US" altLang="ko-KR" sz="1400" b="1" dirty="0">
                <a:solidFill>
                  <a:srgbClr val="0000FF"/>
                </a:solidFill>
              </a:rPr>
              <a:t>[</a:t>
            </a:r>
            <a:r>
              <a:rPr lang="ko-KR" altLang="en-US" sz="1400" b="1" dirty="0">
                <a:solidFill>
                  <a:srgbClr val="0000FF"/>
                </a:solidFill>
              </a:rPr>
              <a:t>확인</a:t>
            </a:r>
            <a:r>
              <a:rPr lang="en-US" altLang="ko-KR" sz="1400" b="1" dirty="0">
                <a:solidFill>
                  <a:srgbClr val="0000FF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선택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7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D3B6D7C-E6D8-4C44-B4FE-FE43D3104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70" y="76651"/>
          <a:ext cx="5205074" cy="612839"/>
        </p:xfrm>
        <a:graphic>
          <a:graphicData uri="http://schemas.openxmlformats.org/drawingml/2006/table">
            <a:tbl>
              <a:tblPr/>
              <a:tblGrid>
                <a:gridCol w="335877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869197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II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신청서 작성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대학정보 입력</a:t>
                      </a:r>
                      <a:endParaRPr lang="en-US" altLang="ko-KR" sz="1800" b="1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508521E3-5F88-4175-9DBC-21CFFF276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" y="850174"/>
            <a:ext cx="10601863" cy="5944115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B2E733C7-E797-4C0E-B4FB-B58BEA7096C2}"/>
              </a:ext>
            </a:extLst>
          </p:cNvPr>
          <p:cNvSpPr/>
          <p:nvPr/>
        </p:nvSpPr>
        <p:spPr>
          <a:xfrm>
            <a:off x="6744049" y="2321886"/>
            <a:ext cx="5123281" cy="1271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① 선발유형 </a:t>
            </a:r>
            <a:r>
              <a:rPr lang="en-US" altLang="ko-KR" sz="1400" b="1" dirty="0">
                <a:solidFill>
                  <a:srgbClr val="0000FF"/>
                </a:solidFill>
              </a:rPr>
              <a:t>[</a:t>
            </a:r>
            <a:r>
              <a:rPr lang="ko-KR" altLang="en-US" sz="1400" b="1" dirty="0">
                <a:solidFill>
                  <a:srgbClr val="0000FF"/>
                </a:solidFill>
              </a:rPr>
              <a:t>석사과정</a:t>
            </a:r>
            <a:r>
              <a:rPr lang="en-US" altLang="ko-KR" sz="1400" b="1" dirty="0">
                <a:solidFill>
                  <a:srgbClr val="0000FF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확인</a:t>
            </a:r>
            <a:br>
              <a:rPr lang="en-US" altLang="ko-KR" sz="1400" b="1" dirty="0">
                <a:solidFill>
                  <a:schemeClr val="tx1"/>
                </a:solidFill>
              </a:rPr>
            </a:br>
            <a:r>
              <a:rPr lang="ko-KR" altLang="en-US" sz="1400" b="1" dirty="0">
                <a:solidFill>
                  <a:schemeClr val="tx1"/>
                </a:solidFill>
              </a:rPr>
              <a:t>② </a:t>
            </a:r>
            <a:r>
              <a:rPr lang="ko-KR" altLang="en-US" sz="1400" b="1" dirty="0">
                <a:solidFill>
                  <a:srgbClr val="0000FF"/>
                </a:solidFill>
              </a:rPr>
              <a:t>소속대학 검색</a:t>
            </a:r>
            <a:r>
              <a:rPr lang="ko-KR" altLang="en-US" sz="1400" b="1" dirty="0">
                <a:solidFill>
                  <a:schemeClr val="tx1"/>
                </a:solidFill>
              </a:rPr>
              <a:t>을 통해 입학예정 및 재학중인 대학원 선택</a:t>
            </a:r>
            <a:br>
              <a:rPr lang="en-US" altLang="ko-KR" sz="1400" b="1" dirty="0">
                <a:solidFill>
                  <a:schemeClr val="tx1"/>
                </a:solidFill>
              </a:rPr>
            </a:br>
            <a:r>
              <a:rPr lang="ko-KR" altLang="en-US" sz="1400" b="1" dirty="0">
                <a:solidFill>
                  <a:srgbClr val="0000FF"/>
                </a:solidFill>
              </a:rPr>
              <a:t>③ 학과</a:t>
            </a:r>
            <a:r>
              <a:rPr lang="en-US" altLang="ko-KR" sz="1400" b="1" dirty="0">
                <a:solidFill>
                  <a:srgbClr val="0000FF"/>
                </a:solidFill>
              </a:rPr>
              <a:t>/</a:t>
            </a:r>
            <a:r>
              <a:rPr lang="ko-KR" altLang="en-US" sz="1400" b="1" dirty="0">
                <a:solidFill>
                  <a:srgbClr val="0000FF"/>
                </a:solidFill>
              </a:rPr>
              <a:t>전공 및 학번</a:t>
            </a:r>
            <a:r>
              <a:rPr lang="en-US" altLang="ko-KR" sz="1400" b="1" dirty="0">
                <a:solidFill>
                  <a:srgbClr val="0000FF"/>
                </a:solidFill>
              </a:rPr>
              <a:t>, </a:t>
            </a:r>
            <a:r>
              <a:rPr lang="ko-KR" altLang="en-US" sz="1400" b="1" dirty="0">
                <a:solidFill>
                  <a:srgbClr val="0000FF"/>
                </a:solidFill>
              </a:rPr>
              <a:t>학년</a:t>
            </a:r>
            <a:r>
              <a:rPr lang="ko-KR" altLang="en-US" sz="1400" b="1" dirty="0">
                <a:solidFill>
                  <a:schemeClr val="tx1"/>
                </a:solidFill>
              </a:rPr>
              <a:t>은 대학원 기준으로 작성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④ 입력한 정보 확인 후 </a:t>
            </a:r>
            <a:r>
              <a:rPr lang="en-US" altLang="ko-KR" sz="1400" b="1" dirty="0">
                <a:solidFill>
                  <a:srgbClr val="0000FF"/>
                </a:solidFill>
              </a:rPr>
              <a:t>[</a:t>
            </a:r>
            <a:r>
              <a:rPr lang="ko-KR" altLang="en-US" sz="1400" b="1" dirty="0">
                <a:solidFill>
                  <a:srgbClr val="0000FF"/>
                </a:solidFill>
              </a:rPr>
              <a:t>확인</a:t>
            </a:r>
            <a:r>
              <a:rPr lang="en-US" altLang="ko-KR" sz="1400" b="1" dirty="0">
                <a:solidFill>
                  <a:srgbClr val="0000FF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클릭</a:t>
            </a:r>
            <a:endParaRPr lang="ko-KR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0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D3B6D7C-E6D8-4C44-B4FE-FE43D3104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70" y="76651"/>
          <a:ext cx="5205074" cy="612839"/>
        </p:xfrm>
        <a:graphic>
          <a:graphicData uri="http://schemas.openxmlformats.org/drawingml/2006/table">
            <a:tbl>
              <a:tblPr/>
              <a:tblGrid>
                <a:gridCol w="335877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869197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kern="0" spc="0" dirty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Ⅲ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신청 정보 확인</a:t>
                      </a:r>
                      <a:endParaRPr lang="en-US" altLang="ko-KR" sz="1800" b="1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73FF1BB0-8294-4F59-AF21-A88220AFBFED}"/>
              </a:ext>
            </a:extLst>
          </p:cNvPr>
          <p:cNvSpPr/>
          <p:nvPr/>
        </p:nvSpPr>
        <p:spPr>
          <a:xfrm>
            <a:off x="5902021" y="2093825"/>
            <a:ext cx="1434861" cy="13768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16739CE-A707-4FEB-99DD-FB3399E00666}"/>
              </a:ext>
            </a:extLst>
          </p:cNvPr>
          <p:cNvSpPr/>
          <p:nvPr/>
        </p:nvSpPr>
        <p:spPr>
          <a:xfrm>
            <a:off x="2017570" y="2093825"/>
            <a:ext cx="1434861" cy="1376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A2F64BB-A529-442E-BA2B-7EC00D34E996}"/>
              </a:ext>
            </a:extLst>
          </p:cNvPr>
          <p:cNvSpPr/>
          <p:nvPr/>
        </p:nvSpPr>
        <p:spPr>
          <a:xfrm>
            <a:off x="5902019" y="3136362"/>
            <a:ext cx="1434861" cy="18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233231E-850C-42C8-917A-174F0593620C}"/>
              </a:ext>
            </a:extLst>
          </p:cNvPr>
          <p:cNvSpPr/>
          <p:nvPr/>
        </p:nvSpPr>
        <p:spPr>
          <a:xfrm>
            <a:off x="2057376" y="3387763"/>
            <a:ext cx="1434861" cy="18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B3685C7-2503-437C-B18D-252683B1C0BD}"/>
              </a:ext>
            </a:extLst>
          </p:cNvPr>
          <p:cNvSpPr/>
          <p:nvPr/>
        </p:nvSpPr>
        <p:spPr>
          <a:xfrm>
            <a:off x="2064972" y="3640991"/>
            <a:ext cx="2014995" cy="18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1E693E3-1CAE-41A7-A0C2-4D4DDB730D20}"/>
              </a:ext>
            </a:extLst>
          </p:cNvPr>
          <p:cNvSpPr/>
          <p:nvPr/>
        </p:nvSpPr>
        <p:spPr>
          <a:xfrm>
            <a:off x="2017569" y="3947517"/>
            <a:ext cx="1434861" cy="18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DDD329D-7CAF-4515-8152-34FC7BAA958A}"/>
              </a:ext>
            </a:extLst>
          </p:cNvPr>
          <p:cNvSpPr/>
          <p:nvPr/>
        </p:nvSpPr>
        <p:spPr>
          <a:xfrm>
            <a:off x="2017569" y="4579639"/>
            <a:ext cx="1859471" cy="13888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11AEBF6-12FE-4921-9E02-0FC6AEAA8B7E}"/>
              </a:ext>
            </a:extLst>
          </p:cNvPr>
          <p:cNvSpPr/>
          <p:nvPr/>
        </p:nvSpPr>
        <p:spPr>
          <a:xfrm>
            <a:off x="2017568" y="5784386"/>
            <a:ext cx="1434861" cy="18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ABCC02F-DF51-409F-87EF-8B4A3241D439}"/>
              </a:ext>
            </a:extLst>
          </p:cNvPr>
          <p:cNvSpPr/>
          <p:nvPr/>
        </p:nvSpPr>
        <p:spPr>
          <a:xfrm>
            <a:off x="2064972" y="6022223"/>
            <a:ext cx="1434861" cy="18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993DC01-7461-4871-987D-A68EBBEC44F6}"/>
              </a:ext>
            </a:extLst>
          </p:cNvPr>
          <p:cNvSpPr/>
          <p:nvPr/>
        </p:nvSpPr>
        <p:spPr>
          <a:xfrm>
            <a:off x="2057375" y="5456203"/>
            <a:ext cx="1434861" cy="18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6739C1D-BBDE-4DEB-96B3-D7CD116CBD45}"/>
              </a:ext>
            </a:extLst>
          </p:cNvPr>
          <p:cNvSpPr/>
          <p:nvPr/>
        </p:nvSpPr>
        <p:spPr>
          <a:xfrm>
            <a:off x="5902020" y="2320423"/>
            <a:ext cx="1434861" cy="13768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699E230-1A3B-41ED-944E-9BFD4CECF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" y="704428"/>
            <a:ext cx="8138865" cy="5968501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AF1C076C-A51B-4185-8452-3730E71B9505}"/>
              </a:ext>
            </a:extLst>
          </p:cNvPr>
          <p:cNvSpPr/>
          <p:nvPr/>
        </p:nvSpPr>
        <p:spPr>
          <a:xfrm>
            <a:off x="4130069" y="3751772"/>
            <a:ext cx="7270702" cy="1033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① 본인이 작성한 신청서 내용 확인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② 수정사항이 있을 경우</a:t>
            </a:r>
            <a:r>
              <a:rPr lang="en-US" altLang="ko-KR" sz="1400" b="1" dirty="0">
                <a:solidFill>
                  <a:schemeClr val="tx1"/>
                </a:solidFill>
              </a:rPr>
              <a:t>, [</a:t>
            </a:r>
            <a:r>
              <a:rPr lang="ko-KR" altLang="en-US" sz="1400" b="1" dirty="0">
                <a:solidFill>
                  <a:schemeClr val="tx1"/>
                </a:solidFill>
              </a:rPr>
              <a:t>이전</a:t>
            </a:r>
            <a:r>
              <a:rPr lang="en-US" altLang="ko-KR" sz="1400" b="1" dirty="0">
                <a:solidFill>
                  <a:schemeClr val="tx1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클릭으로 내용 수정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</a:rPr>
              <a:t>수정사항 없을 경우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  <a:r>
              <a:rPr lang="en-US" altLang="ko-KR" sz="1400" b="1" dirty="0">
                <a:solidFill>
                  <a:srgbClr val="0000FF"/>
                </a:solidFill>
              </a:rPr>
              <a:t>[</a:t>
            </a:r>
            <a:r>
              <a:rPr lang="ko-KR" altLang="en-US" sz="1400" b="1" dirty="0">
                <a:solidFill>
                  <a:srgbClr val="0000FF"/>
                </a:solidFill>
              </a:rPr>
              <a:t>확인</a:t>
            </a:r>
            <a:r>
              <a:rPr lang="en-US" altLang="ko-KR" sz="1400" b="1" dirty="0">
                <a:solidFill>
                  <a:srgbClr val="0000FF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클릭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③ </a:t>
            </a:r>
            <a:r>
              <a:rPr lang="en-US" altLang="ko-KR" sz="1400" b="1" dirty="0">
                <a:solidFill>
                  <a:srgbClr val="0000FF"/>
                </a:solidFill>
              </a:rPr>
              <a:t>[</a:t>
            </a:r>
            <a:r>
              <a:rPr lang="ko-KR" altLang="en-US" sz="1400" b="1" dirty="0">
                <a:solidFill>
                  <a:srgbClr val="0000FF"/>
                </a:solidFill>
              </a:rPr>
              <a:t>확인</a:t>
            </a:r>
            <a:r>
              <a:rPr lang="en-US" altLang="ko-KR" sz="1400" b="1" dirty="0">
                <a:solidFill>
                  <a:srgbClr val="0000FF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클릭 후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</a:rPr>
              <a:t>인증서 인증절차로 </a:t>
            </a:r>
            <a:r>
              <a:rPr lang="ko-KR" altLang="en-US" sz="1400" b="1" dirty="0">
                <a:solidFill>
                  <a:srgbClr val="FF0000"/>
                </a:solidFill>
              </a:rPr>
              <a:t>신청서 제출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3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F7EEEA3-7687-45BB-95B0-E4B28F98F9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70" y="76651"/>
          <a:ext cx="4517176" cy="612839"/>
        </p:xfrm>
        <a:graphic>
          <a:graphicData uri="http://schemas.openxmlformats.org/drawingml/2006/table">
            <a:tbl>
              <a:tblPr/>
              <a:tblGrid>
                <a:gridCol w="291488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225688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Ⅳ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장학금 신청완료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775FA51C-ED88-4D28-B03D-3277DA9E7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0" y="1238600"/>
            <a:ext cx="105346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5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330</Words>
  <Application>Microsoft Office PowerPoint</Application>
  <PresentationFormat>와이드스크린</PresentationFormat>
  <Paragraphs>59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HY견명조</vt:lpstr>
      <vt:lpstr>HY헤드라인M</vt:lpstr>
      <vt:lpstr>맑은 고딕</vt:lpstr>
      <vt:lpstr>바탕</vt:lpstr>
      <vt:lpstr>Arial</vt:lpstr>
      <vt:lpstr>Office 테마</vt:lpstr>
      <vt:lpstr>2026년 1학기 석사우수장학금(이공계)  학생 신청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2025년 2학기 석사우수장학금 신청 매뉴얼</dc:title>
  <dc:creator>구동현</dc:creator>
  <cp:lastModifiedBy>구동현</cp:lastModifiedBy>
  <cp:revision>48</cp:revision>
  <dcterms:created xsi:type="dcterms:W3CDTF">2025-06-30T04:41:46Z</dcterms:created>
  <dcterms:modified xsi:type="dcterms:W3CDTF">2026-05-06T02:29:23Z</dcterms:modified>
</cp:coreProperties>
</file>